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8" r:id="rId3"/>
    <p:sldId id="269" r:id="rId4"/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F541-16AC-4F62-B3F5-35AE2FE71257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3945-ABF8-4BD9-9C56-1523AB5C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52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F541-16AC-4F62-B3F5-35AE2FE71257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3945-ABF8-4BD9-9C56-1523AB5C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F541-16AC-4F62-B3F5-35AE2FE71257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3945-ABF8-4BD9-9C56-1523AB5C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8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F541-16AC-4F62-B3F5-35AE2FE71257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3945-ABF8-4BD9-9C56-1523AB5C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F541-16AC-4F62-B3F5-35AE2FE71257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3945-ABF8-4BD9-9C56-1523AB5C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44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F541-16AC-4F62-B3F5-35AE2FE71257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3945-ABF8-4BD9-9C56-1523AB5C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9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F541-16AC-4F62-B3F5-35AE2FE71257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3945-ABF8-4BD9-9C56-1523AB5C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9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F541-16AC-4F62-B3F5-35AE2FE71257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3945-ABF8-4BD9-9C56-1523AB5C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4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F541-16AC-4F62-B3F5-35AE2FE71257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3945-ABF8-4BD9-9C56-1523AB5C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3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F541-16AC-4F62-B3F5-35AE2FE71257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3945-ABF8-4BD9-9C56-1523AB5C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5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F541-16AC-4F62-B3F5-35AE2FE71257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3945-ABF8-4BD9-9C56-1523AB5C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0F541-16AC-4F62-B3F5-35AE2FE71257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83945-ABF8-4BD9-9C56-1523AB5C3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6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erriweather" panose="00000500000000000000" pitchFamily="2" charset="0"/>
              </a:rPr>
              <a:t>Writing Claims</a:t>
            </a:r>
            <a:endParaRPr lang="en-US" dirty="0">
              <a:latin typeface="Merriweather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Merriweather" panose="00000500000000000000" pitchFamily="2" charset="0"/>
              </a:rPr>
              <a:t>“Comprising” – including but not limited to</a:t>
            </a:r>
          </a:p>
          <a:p>
            <a:r>
              <a:rPr lang="en-US" dirty="0" smtClean="0">
                <a:latin typeface="Merriweather" panose="00000500000000000000" pitchFamily="2" charset="0"/>
              </a:rPr>
              <a:t>“Consisting of” – this and only this</a:t>
            </a:r>
          </a:p>
          <a:p>
            <a:r>
              <a:rPr lang="en-US" dirty="0" smtClean="0">
                <a:latin typeface="Merriweather" panose="00000500000000000000" pitchFamily="2" charset="0"/>
              </a:rPr>
              <a:t>First time something’s mentioned: “a”/ “an”</a:t>
            </a:r>
          </a:p>
          <a:p>
            <a:r>
              <a:rPr lang="en-US" dirty="0" smtClean="0">
                <a:latin typeface="Merriweather" panose="00000500000000000000" pitchFamily="2" charset="0"/>
              </a:rPr>
              <a:t>Subsequent mentions: “the” or “said”</a:t>
            </a:r>
            <a:endParaRPr lang="en-US" dirty="0">
              <a:latin typeface="Merriweather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06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atentimages.storage.googleapis.com/pages/US6009555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728" y="0"/>
            <a:ext cx="4534272" cy="6660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U.S. Patent No. 6,009,555</a:t>
            </a:r>
            <a:endParaRPr lang="en-US" dirty="0">
              <a:latin typeface="Merriweather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11868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latin typeface="Merriweather" panose="00000500000000000000" pitchFamily="2" charset="0"/>
              </a:rPr>
              <a:t>A headgear apparatus </a:t>
            </a:r>
            <a:r>
              <a:rPr lang="en-US" sz="2200" i="1" dirty="0" smtClean="0">
                <a:latin typeface="Merriweather" panose="00000500000000000000" pitchFamily="2" charset="0"/>
              </a:rPr>
              <a:t>to be worn by a user </a:t>
            </a:r>
            <a:r>
              <a:rPr lang="en-US" sz="2200" b="1" dirty="0" smtClean="0">
                <a:latin typeface="Merriweather" panose="00000500000000000000" pitchFamily="2" charset="0"/>
              </a:rPr>
              <a:t>comprising</a:t>
            </a:r>
            <a:r>
              <a:rPr lang="en-US" sz="2200" dirty="0" smtClean="0">
                <a:latin typeface="Merriweather" panose="00000500000000000000" pitchFamily="2" charset="0"/>
              </a:rPr>
              <a:t>:</a:t>
            </a:r>
          </a:p>
          <a:p>
            <a:pPr marL="0" indent="0">
              <a:buNone/>
            </a:pPr>
            <a:endParaRPr lang="en-US" sz="2200" dirty="0" smtClean="0">
              <a:latin typeface="Merriweather" panose="00000500000000000000" pitchFamily="2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Merriweather" panose="00000500000000000000" pitchFamily="2" charset="0"/>
              </a:rPr>
              <a:t>a headband member </a:t>
            </a:r>
            <a:r>
              <a:rPr lang="en-US" sz="2200" dirty="0" smtClean="0">
                <a:latin typeface="Merriweather" panose="00000500000000000000" pitchFamily="2" charset="0"/>
              </a:rPr>
              <a:t>for fitting about a user’s head, said headband </a:t>
            </a:r>
            <a:r>
              <a:rPr lang="en-US" sz="2200" b="1" dirty="0" smtClean="0">
                <a:latin typeface="Merriweather" panose="00000500000000000000" pitchFamily="2" charset="0"/>
              </a:rPr>
              <a:t>having a frontal portion </a:t>
            </a:r>
            <a:r>
              <a:rPr lang="en-US" sz="2200" dirty="0" smtClean="0">
                <a:latin typeface="Merriweather" panose="00000500000000000000" pitchFamily="2" charset="0"/>
              </a:rPr>
              <a:t>adapted to substantially extend across the forehead of a user;</a:t>
            </a:r>
          </a:p>
          <a:p>
            <a:pPr marL="0" indent="0">
              <a:buNone/>
            </a:pPr>
            <a:endParaRPr lang="en-US" sz="2200" dirty="0">
              <a:latin typeface="Merriweather" panose="00000500000000000000" pitchFamily="2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Merriweather" panose="00000500000000000000" pitchFamily="2" charset="0"/>
              </a:rPr>
              <a:t>a visor member </a:t>
            </a:r>
            <a:r>
              <a:rPr lang="en-US" sz="2200" b="1" dirty="0" err="1" smtClean="0">
                <a:latin typeface="Merriweather" panose="00000500000000000000" pitchFamily="2" charset="0"/>
              </a:rPr>
              <a:t>removably</a:t>
            </a:r>
            <a:r>
              <a:rPr lang="en-US" sz="2200" b="1" dirty="0" smtClean="0">
                <a:latin typeface="Merriweather" panose="00000500000000000000" pitchFamily="2" charset="0"/>
              </a:rPr>
              <a:t> secured to said frontal portion</a:t>
            </a:r>
            <a:r>
              <a:rPr lang="en-US" sz="2200" dirty="0" smtClean="0">
                <a:latin typeface="Merriweather" panose="00000500000000000000" pitchFamily="2" charset="0"/>
              </a:rPr>
              <a:t> of said headband, said visor member independently extendable from said headband; </a:t>
            </a:r>
            <a:endParaRPr lang="en-US" sz="2200" dirty="0">
              <a:latin typeface="Merriweather" panose="00000500000000000000" pitchFamily="2" charset="0"/>
            </a:endParaRPr>
          </a:p>
          <a:p>
            <a:pPr marL="0" indent="0">
              <a:buNone/>
            </a:pPr>
            <a:endParaRPr lang="en-US" sz="2200" dirty="0">
              <a:latin typeface="Merriweather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71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atentimages.storage.googleapis.com/pages/US6009555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728" y="0"/>
            <a:ext cx="4534272" cy="6660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U.S. Patent No. 6,009,555</a:t>
            </a:r>
            <a:endParaRPr lang="en-US" dirty="0">
              <a:latin typeface="Merriweather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11868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latin typeface="Merriweather" panose="00000500000000000000" pitchFamily="2" charset="0"/>
              </a:rPr>
              <a:t>A headgear apparatus </a:t>
            </a:r>
            <a:r>
              <a:rPr lang="en-US" sz="2200" i="1" dirty="0" smtClean="0">
                <a:solidFill>
                  <a:schemeClr val="bg1"/>
                </a:solidFill>
                <a:latin typeface="Merriweather" panose="00000500000000000000" pitchFamily="2" charset="0"/>
              </a:rPr>
              <a:t>to be worn by a user </a:t>
            </a:r>
            <a:r>
              <a:rPr lang="en-US" sz="2200" b="1" dirty="0" smtClean="0">
                <a:latin typeface="Merriweather" panose="00000500000000000000" pitchFamily="2" charset="0"/>
              </a:rPr>
              <a:t>comprising</a:t>
            </a:r>
            <a:r>
              <a:rPr lang="en-US" sz="2200" dirty="0" smtClean="0">
                <a:latin typeface="Merriweather" panose="00000500000000000000" pitchFamily="2" charset="0"/>
              </a:rPr>
              <a:t>:</a:t>
            </a:r>
          </a:p>
          <a:p>
            <a:pPr marL="0" indent="0">
              <a:buNone/>
            </a:pPr>
            <a:endParaRPr lang="en-US" sz="2200" dirty="0" smtClean="0">
              <a:latin typeface="Merriweather" panose="00000500000000000000" pitchFamily="2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Merriweather" panose="00000500000000000000" pitchFamily="2" charset="0"/>
              </a:rPr>
              <a:t>a headband member </a:t>
            </a:r>
            <a:r>
              <a:rPr lang="en-US" sz="2200" dirty="0" smtClean="0">
                <a:solidFill>
                  <a:schemeClr val="bg1"/>
                </a:solidFill>
                <a:latin typeface="Merriweather" panose="00000500000000000000" pitchFamily="2" charset="0"/>
              </a:rPr>
              <a:t>for fitting about a user’s head, said headband </a:t>
            </a:r>
            <a:r>
              <a:rPr lang="en-US" sz="2200" b="1" dirty="0" smtClean="0">
                <a:latin typeface="Merriweather" panose="00000500000000000000" pitchFamily="2" charset="0"/>
              </a:rPr>
              <a:t>having a frontal portion </a:t>
            </a:r>
            <a:r>
              <a:rPr lang="en-US" sz="2200" dirty="0" smtClean="0">
                <a:solidFill>
                  <a:schemeClr val="bg1"/>
                </a:solidFill>
                <a:latin typeface="Merriweather" panose="00000500000000000000" pitchFamily="2" charset="0"/>
              </a:rPr>
              <a:t>adapted to substantially extend across the forehead of a user;</a:t>
            </a:r>
          </a:p>
          <a:p>
            <a:pPr marL="0" indent="0">
              <a:buNone/>
            </a:pPr>
            <a:endParaRPr lang="en-US" sz="2200" dirty="0">
              <a:latin typeface="Merriweather" panose="00000500000000000000" pitchFamily="2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Merriweather" panose="00000500000000000000" pitchFamily="2" charset="0"/>
              </a:rPr>
              <a:t>a visor member </a:t>
            </a:r>
            <a:r>
              <a:rPr lang="en-US" sz="2200" dirty="0" err="1" smtClean="0">
                <a:solidFill>
                  <a:schemeClr val="bg1"/>
                </a:solidFill>
                <a:latin typeface="Merriweather" panose="00000500000000000000" pitchFamily="2" charset="0"/>
              </a:rPr>
              <a:t>removably</a:t>
            </a:r>
            <a:r>
              <a:rPr lang="en-US" sz="2200" b="1" dirty="0" smtClean="0">
                <a:latin typeface="Merriweather" panose="00000500000000000000" pitchFamily="2" charset="0"/>
              </a:rPr>
              <a:t> secured to said frontal portion</a:t>
            </a:r>
            <a:r>
              <a:rPr lang="en-US" sz="2200" dirty="0" smtClean="0">
                <a:latin typeface="Merriweather" panose="00000500000000000000" pitchFamily="2" charset="0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Merriweather" panose="00000500000000000000" pitchFamily="2" charset="0"/>
              </a:rPr>
              <a:t>of said headband, said visor member independently extendable from said headband; </a:t>
            </a:r>
            <a:endParaRPr lang="en-US" sz="2200" dirty="0">
              <a:solidFill>
                <a:schemeClr val="bg1"/>
              </a:solidFill>
              <a:latin typeface="Merriweather" panose="00000500000000000000" pitchFamily="2" charset="0"/>
            </a:endParaRPr>
          </a:p>
          <a:p>
            <a:pPr marL="0" indent="0">
              <a:buNone/>
            </a:pPr>
            <a:endParaRPr lang="en-US" sz="2200" dirty="0">
              <a:latin typeface="Merriweather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66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atentimages.storage.googleapis.com/pages/US6009555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728" y="0"/>
            <a:ext cx="4534272" cy="6660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U.S. Patent No. 6,009,555</a:t>
            </a:r>
            <a:endParaRPr lang="en-US" dirty="0">
              <a:latin typeface="Merriweather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11868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latin typeface="Merriweather" panose="00000500000000000000" pitchFamily="2" charset="0"/>
              </a:rPr>
              <a:t>Dependent Claims:</a:t>
            </a:r>
          </a:p>
          <a:p>
            <a:pPr marL="0" indent="0">
              <a:buNone/>
            </a:pPr>
            <a:endParaRPr lang="en-US" sz="2400" b="1" i="1" dirty="0">
              <a:latin typeface="Merriweather" panose="00000500000000000000" pitchFamily="2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Merriweather" panose="00000500000000000000" pitchFamily="2" charset="0"/>
              </a:rPr>
              <a:t>4. A </a:t>
            </a:r>
            <a:r>
              <a:rPr lang="en-US" sz="2400" b="1" dirty="0">
                <a:latin typeface="Merriweather" panose="00000500000000000000" pitchFamily="2" charset="0"/>
              </a:rPr>
              <a:t>headgear apparatus </a:t>
            </a:r>
            <a:r>
              <a:rPr lang="en-US" sz="2400" dirty="0">
                <a:latin typeface="Merriweather" panose="00000500000000000000" pitchFamily="2" charset="0"/>
              </a:rPr>
              <a:t>as recited in claim 1, wherein said headband member is </a:t>
            </a:r>
            <a:r>
              <a:rPr lang="en-US" sz="2400" b="1" dirty="0">
                <a:latin typeface="Merriweather" panose="00000500000000000000" pitchFamily="2" charset="0"/>
              </a:rPr>
              <a:t>formed from neoprene fabric</a:t>
            </a:r>
            <a:r>
              <a:rPr lang="en-US" sz="2400" b="1" dirty="0" smtClean="0">
                <a:latin typeface="Merriweather" panose="00000500000000000000" pitchFamily="2" charset="0"/>
              </a:rPr>
              <a:t>.</a:t>
            </a:r>
          </a:p>
          <a:p>
            <a:pPr marL="0" indent="0">
              <a:buNone/>
            </a:pPr>
            <a:endParaRPr lang="en-US" sz="2400" b="1" i="1" dirty="0">
              <a:latin typeface="Merriweather" panose="00000500000000000000" pitchFamily="2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Merriweather" panose="00000500000000000000" pitchFamily="2" charset="0"/>
              </a:rPr>
              <a:t>9. A </a:t>
            </a:r>
            <a:r>
              <a:rPr lang="en-US" sz="2400" b="1" dirty="0">
                <a:latin typeface="Merriweather" panose="00000500000000000000" pitchFamily="2" charset="0"/>
              </a:rPr>
              <a:t>headgear apparatus as recited in claim </a:t>
            </a:r>
            <a:r>
              <a:rPr lang="en-US" sz="2400" b="1" dirty="0" smtClean="0">
                <a:latin typeface="Merriweather" panose="00000500000000000000" pitchFamily="2" charset="0"/>
              </a:rPr>
              <a:t>4</a:t>
            </a:r>
            <a:r>
              <a:rPr lang="en-US" sz="2400" dirty="0" smtClean="0">
                <a:latin typeface="Merriweather" panose="00000500000000000000" pitchFamily="2" charset="0"/>
              </a:rPr>
              <a:t>, </a:t>
            </a:r>
            <a:r>
              <a:rPr lang="en-US" sz="2400" dirty="0">
                <a:latin typeface="Merriweather" panose="00000500000000000000" pitchFamily="2" charset="0"/>
              </a:rPr>
              <a:t>further comprising a cord for connecting said headband to a piece of wearing apparel of a user.</a:t>
            </a:r>
            <a:endParaRPr lang="en-US" sz="2400" b="1" i="1" dirty="0">
              <a:latin typeface="Merriweather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76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7F08EE2E15E0419F97DFDBCC208795" ma:contentTypeVersion="7" ma:contentTypeDescription="Create a new document." ma:contentTypeScope="" ma:versionID="6deaf2bf9a260636385134d9287bc8f7">
  <xsd:schema xmlns:xsd="http://www.w3.org/2001/XMLSchema" xmlns:xs="http://www.w3.org/2001/XMLSchema" xmlns:p="http://schemas.microsoft.com/office/2006/metadata/properties" xmlns:ns2="859fe647-46d7-4c83-9670-1b384f0d53cb" xmlns:ns3="9a7b26a5-0337-4c58-a8dd-b1ede55122fd" targetNamespace="http://schemas.microsoft.com/office/2006/metadata/properties" ma:root="true" ma:fieldsID="091de4a29aaf4c69a6f0b63c215e82c3" ns2:_="" ns3:_="">
    <xsd:import namespace="859fe647-46d7-4c83-9670-1b384f0d53cb"/>
    <xsd:import namespace="9a7b26a5-0337-4c58-a8dd-b1ede55122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9fe647-46d7-4c83-9670-1b384f0d53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7b26a5-0337-4c58-a8dd-b1ede55122f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7EBB30-9DD6-4F8A-B5CA-3239AF47C22D}"/>
</file>

<file path=customXml/itemProps2.xml><?xml version="1.0" encoding="utf-8"?>
<ds:datastoreItem xmlns:ds="http://schemas.openxmlformats.org/officeDocument/2006/customXml" ds:itemID="{DC41FA4E-EC9A-4973-867A-6B1745555513}"/>
</file>

<file path=customXml/itemProps3.xml><?xml version="1.0" encoding="utf-8"?>
<ds:datastoreItem xmlns:ds="http://schemas.openxmlformats.org/officeDocument/2006/customXml" ds:itemID="{C70B695A-B2DC-409A-821F-075E29A808F2}"/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232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Merriweather</vt:lpstr>
      <vt:lpstr>Office Theme</vt:lpstr>
      <vt:lpstr>Writing Claims</vt:lpstr>
      <vt:lpstr>U.S. Patent No. 6,009,555</vt:lpstr>
      <vt:lpstr>U.S. Patent No. 6,009,555</vt:lpstr>
      <vt:lpstr>U.S. Patent No. 6,009,555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Into the Nitty &amp;  The Gritty</dc:title>
  <dc:creator>Jacobson, Martin C</dc:creator>
  <cp:lastModifiedBy>Jacobson, Martin C</cp:lastModifiedBy>
  <cp:revision>16</cp:revision>
  <dcterms:created xsi:type="dcterms:W3CDTF">2018-10-10T18:03:38Z</dcterms:created>
  <dcterms:modified xsi:type="dcterms:W3CDTF">2018-12-03T21:45:30Z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0x010100257F08EE2E15E0419F97DFDBCC208795</vt:lpwstr>
  </property>
</Properties>
</file>